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Roboto Condensed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Condensed-bold.fntdata"/><Relationship Id="rId25" Type="http://schemas.openxmlformats.org/officeDocument/2006/relationships/font" Target="fonts/RobotoCondensed-regular.fntdata"/><Relationship Id="rId28" Type="http://schemas.openxmlformats.org/officeDocument/2006/relationships/font" Target="fonts/RobotoCondensed-boldItalic.fntdata"/><Relationship Id="rId27" Type="http://schemas.openxmlformats.org/officeDocument/2006/relationships/font" Target="fonts/RobotoCondensed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regular.fntdata"/><Relationship Id="rId16" Type="http://schemas.openxmlformats.org/officeDocument/2006/relationships/slide" Target="slides/slide10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a0e9ff71e_6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da0e9ff71e_6_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a0e9ff71e_1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da0e9ff71e_1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d64d79816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d64d79816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d64d79816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d64d79816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a0e9ff71e_1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a0e9ff71e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a0e9ff71e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a0e9ff71e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da0e9ff71e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da0e9ff71e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seen from the pie chart above, Southwest </a:t>
            </a:r>
            <a:r>
              <a:rPr lang="en"/>
              <a:t>airline has the highest percentage of flights with 21%, as was expected since </a:t>
            </a:r>
            <a:r>
              <a:rPr lang="en">
                <a:solidFill>
                  <a:schemeClr val="dk1"/>
                </a:solidFill>
              </a:rPr>
              <a:t>Southwest  has the highest number of delays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a0e9ff71e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a0e9ff71e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maps show us the </a:t>
            </a:r>
            <a:r>
              <a:rPr lang="en"/>
              <a:t>destination</a:t>
            </a:r>
            <a:r>
              <a:rPr lang="en"/>
              <a:t> and </a:t>
            </a:r>
            <a:r>
              <a:rPr lang="en"/>
              <a:t>routes</a:t>
            </a:r>
            <a:r>
              <a:rPr lang="en"/>
              <a:t> for 4 airlines </a:t>
            </a:r>
            <a:r>
              <a:rPr lang="en"/>
              <a:t>companies that we choose base on their performance and </a:t>
            </a:r>
            <a:r>
              <a:rPr lang="en">
                <a:solidFill>
                  <a:schemeClr val="dk1"/>
                </a:solidFill>
              </a:rPr>
              <a:t>destinations.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 can see how different airlines works. For example, Atlantic Southeast airline works more on the east coast. And Alaska focus more on long distance destination.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da0e9ff71e_1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da0e9ff71e_1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a0e9ff71e_1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a0e9ff71e_1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percentage slide">
  <p:cSld name="TITLE_2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>
            <a:off x="1841888" y="647372"/>
            <a:ext cx="21143" cy="44586"/>
          </a:xfrm>
          <a:custGeom>
            <a:rect b="b" l="l" r="r" t="t"/>
            <a:pathLst>
              <a:path extrusionOk="0" h="589" w="348">
                <a:moveTo>
                  <a:pt x="348" y="588"/>
                </a:moveTo>
                <a:lnTo>
                  <a:pt x="1" y="0"/>
                </a:lnTo>
                <a:close/>
              </a:path>
            </a:pathLst>
          </a:custGeom>
          <a:solidFill>
            <a:srgbClr val="E9A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4"/>
          <p:cNvSpPr txBox="1"/>
          <p:nvPr>
            <p:ph type="ctrTitle"/>
          </p:nvPr>
        </p:nvSpPr>
        <p:spPr>
          <a:xfrm>
            <a:off x="923825" y="1914600"/>
            <a:ext cx="2724300" cy="1314300"/>
          </a:xfrm>
          <a:prstGeom prst="rect">
            <a:avLst/>
          </a:prstGeom>
          <a:solidFill>
            <a:srgbClr val="FFFFFF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"/>
              <a:buNone/>
              <a:defRPr>
                <a:solidFill>
                  <a:srgbClr val="42926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871">
          <p15:clr>
            <a:srgbClr val="F9AD4C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 txBox="1"/>
          <p:nvPr>
            <p:ph type="title"/>
          </p:nvPr>
        </p:nvSpPr>
        <p:spPr>
          <a:xfrm>
            <a:off x="1048350" y="37560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2400"/>
              <a:buFont typeface="Roboto Condensed"/>
              <a:buNone/>
              <a:defRPr b="1" i="0" sz="2400" u="none" cap="none" strike="noStrike">
                <a:solidFill>
                  <a:srgbClr val="31425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Condensed"/>
              <a:buNone/>
              <a:defRPr b="1" i="0" sz="2400" u="none" cap="none" strike="noStrike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Condensed"/>
              <a:buNone/>
              <a:defRPr b="1" i="0" sz="2400" u="none" cap="none" strike="noStrike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Condensed"/>
              <a:buNone/>
              <a:defRPr b="1" i="0" sz="2400" u="none" cap="none" strike="noStrike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Condensed"/>
              <a:buNone/>
              <a:defRPr b="1" i="0" sz="2400" u="none" cap="none" strike="noStrike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Condensed"/>
              <a:buNone/>
              <a:defRPr b="1" i="0" sz="2400" u="none" cap="none" strike="noStrike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Condensed"/>
              <a:buNone/>
              <a:defRPr b="1" i="0" sz="2400" u="none" cap="none" strike="noStrike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Condensed"/>
              <a:buNone/>
              <a:defRPr b="1" i="0" sz="2400" u="none" cap="none" strike="noStrike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Roboto Condensed"/>
              <a:buNone/>
              <a:defRPr b="1" i="0" sz="2400" u="none" cap="none" strike="noStrike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26" name="Google Shape;126;p13"/>
          <p:cNvSpPr txBox="1"/>
          <p:nvPr>
            <p:ph idx="1" type="body"/>
          </p:nvPr>
        </p:nvSpPr>
        <p:spPr>
          <a:xfrm>
            <a:off x="1068100" y="2486100"/>
            <a:ext cx="7047300" cy="2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9AA1B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9AA1B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9AA1B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9AA1B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9AA1B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9AA1B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oboto"/>
              <a:buChar char="●"/>
              <a:defRPr b="0" i="0" sz="1200" u="none" cap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oboto"/>
              <a:buChar char="○"/>
              <a:defRPr b="0" i="0" sz="1200" u="none" cap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Roboto"/>
              <a:buChar char="■"/>
              <a:defRPr b="0" i="0" sz="1200" u="none" cap="none" strike="noStrike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/>
          <p:nvPr/>
        </p:nvSpPr>
        <p:spPr>
          <a:xfrm>
            <a:off x="3680460" y="4446754"/>
            <a:ext cx="533724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500" u="none" cap="none" strike="noStrike">
                <a:solidFill>
                  <a:srgbClr val="B6A299"/>
                </a:solidFill>
                <a:latin typeface="Calibri"/>
                <a:ea typeface="Calibri"/>
                <a:cs typeface="Calibri"/>
                <a:sym typeface="Calibri"/>
              </a:rPr>
              <a:t>Group 3: Vanessa Delarosa, Esmeralda Hoxha, Omer Khan, Judy Liang, Hamza Moussannef, Tal Yakobi </a:t>
            </a:r>
            <a:endParaRPr b="0" i="0" sz="1500" u="none" cap="none" strike="noStrike">
              <a:solidFill>
                <a:srgbClr val="B6A29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n" sz="1400" u="none" cap="none" strike="noStrike">
                <a:solidFill>
                  <a:srgbClr val="B6A299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400" u="none" cap="none" strike="noStrike">
              <a:solidFill>
                <a:srgbClr val="B6A29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Tips to Get a Refund on Non-Refundable Airfare (April 2020) |  Airfarewatchdog Blog" id="135" name="Google Shape;135;p15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>
            <a:off x="1" y="0"/>
            <a:ext cx="32346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5"/>
          <p:cNvSpPr txBox="1"/>
          <p:nvPr/>
        </p:nvSpPr>
        <p:spPr>
          <a:xfrm>
            <a:off x="1177290" y="-651510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5"/>
          <p:cNvSpPr txBox="1"/>
          <p:nvPr/>
        </p:nvSpPr>
        <p:spPr>
          <a:xfrm>
            <a:off x="4015125" y="930900"/>
            <a:ext cx="4353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2015 Flight Delays and Cancellations </a:t>
            </a:r>
            <a:endParaRPr sz="30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15"/>
          <p:cNvSpPr txBox="1"/>
          <p:nvPr/>
        </p:nvSpPr>
        <p:spPr>
          <a:xfrm>
            <a:off x="4447675" y="2209725"/>
            <a:ext cx="3460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764E4E"/>
                </a:solidFill>
                <a:latin typeface="Roboto"/>
                <a:ea typeface="Roboto"/>
                <a:cs typeface="Roboto"/>
                <a:sym typeface="Roboto"/>
              </a:rPr>
              <a:t>Group Project</a:t>
            </a:r>
            <a:endParaRPr b="1">
              <a:solidFill>
                <a:srgbClr val="764E4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64E4E"/>
                </a:solidFill>
                <a:latin typeface="Roboto"/>
                <a:ea typeface="Roboto"/>
                <a:cs typeface="Roboto"/>
                <a:sym typeface="Roboto"/>
              </a:rPr>
              <a:t>May 15, 2021</a:t>
            </a:r>
            <a:endParaRPr>
              <a:solidFill>
                <a:srgbClr val="76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THANK YOU !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>
            <p:ph type="title"/>
          </p:nvPr>
        </p:nvSpPr>
        <p:spPr>
          <a:xfrm>
            <a:off x="743350" y="4557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44" name="Google Shape;144;p16"/>
          <p:cNvSpPr txBox="1"/>
          <p:nvPr>
            <p:ph idx="1" type="body"/>
          </p:nvPr>
        </p:nvSpPr>
        <p:spPr>
          <a:xfrm>
            <a:off x="819150" y="1082850"/>
            <a:ext cx="7505700" cy="33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1788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</a:t>
            </a: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2014, DOT’s aviation consumer protection division </a:t>
            </a: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received</a:t>
            </a: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15,539 complaints. In 2015, they </a:t>
            </a: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received 20,170 complaints.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1788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December 2015, the </a:t>
            </a: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department </a:t>
            </a: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received</a:t>
            </a: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1,565 complaints about the airline services from the consumers.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1788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December 2014, 1,065 complaints were filed about airline services.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1788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Many of the complaints were about flight delays and </a:t>
            </a: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cancellations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1788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Main Dataset is of 14 airlines reporting flight information for year 2015 </a:t>
            </a: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1788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Contains over five million records with 32 columns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150" name="Google Shape;150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would like to analyze our dataset in order to determine the airlines that provide the best service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will analyze our data in order to predict flight delays.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Various Statistics regarding </a:t>
            </a:r>
            <a:r>
              <a:rPr lang="en" sz="1800"/>
              <a:t>airlines</a:t>
            </a:r>
            <a:r>
              <a:rPr lang="en" sz="1800"/>
              <a:t> were reported.</a:t>
            </a:r>
            <a:endParaRPr sz="18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Challenges </a:t>
            </a:r>
            <a:endParaRPr b="1"/>
          </a:p>
        </p:txBody>
      </p:sp>
      <p:sp>
        <p:nvSpPr>
          <p:cNvPr id="156" name="Google Shape;156;p18"/>
          <p:cNvSpPr txBox="1"/>
          <p:nvPr>
            <p:ph idx="1" type="body"/>
          </p:nvPr>
        </p:nvSpPr>
        <p:spPr>
          <a:xfrm>
            <a:off x="762375" y="1672800"/>
            <a:ext cx="59934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2514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20"/>
              <a:buChar char="●"/>
            </a:pPr>
            <a:r>
              <a:rPr lang="en" sz="1520"/>
              <a:t>Cleaning up the data sets</a:t>
            </a:r>
            <a:endParaRPr sz="152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52"/>
          </a:p>
          <a:p>
            <a:pPr indent="-32514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20"/>
              <a:buChar char="●"/>
            </a:pPr>
            <a:r>
              <a:rPr lang="en" sz="1520"/>
              <a:t>7 different data sets (flights, windspeed, temperature, airlines, airports etc)</a:t>
            </a:r>
            <a:endParaRPr sz="152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52"/>
          </a:p>
          <a:p>
            <a:pPr indent="-32720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53"/>
              <a:buChar char="●"/>
            </a:pPr>
            <a:r>
              <a:rPr lang="en" sz="1552"/>
              <a:t>Combining or merging the different data sets</a:t>
            </a:r>
            <a:endParaRPr sz="1552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Date time formats </a:t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9001" y="3491999"/>
            <a:ext cx="3093349" cy="120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6950" y="1672800"/>
            <a:ext cx="1830208" cy="303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264500" y="249000"/>
            <a:ext cx="7505700" cy="6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Descriptive Analytics </a:t>
            </a:r>
            <a:endParaRPr/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411475" y="974575"/>
            <a:ext cx="4039500" cy="35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lt1"/>
                </a:solidFill>
              </a:rPr>
              <a:t>Delays</a:t>
            </a:r>
            <a:endParaRPr b="1" sz="1600" u="sng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Southwest Airlines Co. recorded the highest number of delays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Hawaiian Airlines Inc. recorded the lowest number of delays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Flights From San Francisco International Airport to Los Angeles International Airport recorded the highest number of delays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5" name="Google Shape;165;p19"/>
          <p:cNvSpPr txBox="1"/>
          <p:nvPr>
            <p:ph idx="2" type="body"/>
          </p:nvPr>
        </p:nvSpPr>
        <p:spPr>
          <a:xfrm>
            <a:off x="4353025" y="931200"/>
            <a:ext cx="4100100" cy="32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lt1"/>
                </a:solidFill>
              </a:rPr>
              <a:t>Cancellations</a:t>
            </a:r>
            <a:endParaRPr b="1" sz="1600" u="sng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 </a:t>
            </a:r>
            <a:r>
              <a:rPr lang="en" sz="1200"/>
              <a:t>WN = Southwest Airlines Co. recorded the highest number of Air Carrier Cancellations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MQ = American Eagle Airlines Inc. recorded the highest Extreme Weather Cancellation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EV = Atlantic Southeast Airlines recorded the highest number of National Aviation System Cancellations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 WN = Southwest Airlines Co. recorded the highest number of Cancellations related to security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Extreme Weather was the main factor behind cancellations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u="sng">
                <a:solidFill>
                  <a:schemeClr val="lt1"/>
                </a:solidFill>
              </a:rPr>
              <a:t> </a:t>
            </a:r>
            <a:endParaRPr sz="1200" u="sng">
              <a:solidFill>
                <a:schemeClr val="lt1"/>
              </a:solidFill>
            </a:endParaRPr>
          </a:p>
        </p:txBody>
      </p:sp>
      <p:pic>
        <p:nvPicPr>
          <p:cNvPr id="166" name="Google Shape;1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375" y="3696900"/>
            <a:ext cx="3000000" cy="108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/>
          <p:nvPr/>
        </p:nvSpPr>
        <p:spPr>
          <a:xfrm>
            <a:off x="2750425" y="3794075"/>
            <a:ext cx="16026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___ Air Carrier</a:t>
            </a:r>
            <a:endParaRPr sz="9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__ Extreme Weather</a:t>
            </a:r>
            <a:endParaRPr sz="9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29260"/>
                </a:solidFill>
                <a:latin typeface="Roboto"/>
                <a:ea typeface="Roboto"/>
                <a:cs typeface="Roboto"/>
                <a:sym typeface="Roboto"/>
              </a:rPr>
              <a:t>__ National Aviation System</a:t>
            </a:r>
            <a:endParaRPr sz="900">
              <a:solidFill>
                <a:srgbClr val="42926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__ Security</a:t>
            </a:r>
            <a:endParaRPr sz="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 txBox="1"/>
          <p:nvPr/>
        </p:nvSpPr>
        <p:spPr>
          <a:xfrm>
            <a:off x="2643149" y="341550"/>
            <a:ext cx="35853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highlight>
                  <a:srgbClr val="FFFFFF"/>
                </a:highlight>
              </a:rPr>
              <a:t>Analyzing the proportion of flights for each company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1600" y="627475"/>
            <a:ext cx="6200775" cy="41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250" y="207650"/>
            <a:ext cx="4447267" cy="265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2375" y="207650"/>
            <a:ext cx="4337675" cy="2587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2250" y="2888669"/>
            <a:ext cx="4240601" cy="19974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62400" y="2973144"/>
            <a:ext cx="4447275" cy="1820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Multilinear Regression Model</a:t>
            </a:r>
            <a:endParaRPr b="1"/>
          </a:p>
        </p:txBody>
      </p:sp>
      <p:sp>
        <p:nvSpPr>
          <p:cNvPr id="187" name="Google Shape;187;p22"/>
          <p:cNvSpPr txBox="1"/>
          <p:nvPr>
            <p:ph idx="1" type="body"/>
          </p:nvPr>
        </p:nvSpPr>
        <p:spPr>
          <a:xfrm>
            <a:off x="819150" y="1545525"/>
            <a:ext cx="7505700" cy="34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34503" lvl="0" marL="457200" rtl="0" algn="l">
              <a:spcBef>
                <a:spcPts val="0"/>
              </a:spcBef>
              <a:spcAft>
                <a:spcPts val="0"/>
              </a:spcAft>
              <a:buClr>
                <a:srgbClr val="313131"/>
              </a:buClr>
              <a:buSzPct val="100000"/>
              <a:buChar char="➢"/>
            </a:pPr>
            <a:r>
              <a:rPr lang="en" sz="6671">
                <a:solidFill>
                  <a:srgbClr val="313131"/>
                </a:solidFill>
              </a:rPr>
              <a:t>Effects of weather conditions in a departure flight delay for NYC.</a:t>
            </a:r>
            <a:endParaRPr sz="6321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921">
                <a:solidFill>
                  <a:srgbClr val="764E4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Step #1</a:t>
            </a:r>
            <a:r>
              <a:rPr lang="en" sz="5921">
                <a:solidFill>
                  <a:srgbClr val="764E4E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: Defining dependent variable and independent variables.</a:t>
            </a:r>
            <a:endParaRPr sz="5921">
              <a:solidFill>
                <a:srgbClr val="764E4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921">
              <a:solidFill>
                <a:srgbClr val="0A7BD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2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         </a:t>
            </a:r>
            <a:r>
              <a:rPr b="1" i="1" lang="en" sz="562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Y:</a:t>
            </a:r>
            <a:r>
              <a:rPr i="1" lang="en" sz="562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Departure Delay (in min)</a:t>
            </a:r>
            <a:endParaRPr i="1" sz="5621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" sz="562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           X:</a:t>
            </a:r>
            <a:r>
              <a:rPr i="1" lang="en" sz="562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Wind, Humidity, Temperature, Pressure</a:t>
            </a:r>
            <a:endParaRPr i="1" sz="5621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621">
                <a:solidFill>
                  <a:srgbClr val="764E4E"/>
                </a:solidFill>
                <a:latin typeface="Arial"/>
                <a:ea typeface="Arial"/>
                <a:cs typeface="Arial"/>
                <a:sym typeface="Arial"/>
              </a:rPr>
              <a:t>Step #2: </a:t>
            </a:r>
            <a:r>
              <a:rPr lang="en" sz="5621">
                <a:solidFill>
                  <a:srgbClr val="764E4E"/>
                </a:solidFill>
                <a:latin typeface="Arial"/>
                <a:ea typeface="Arial"/>
                <a:cs typeface="Arial"/>
                <a:sym typeface="Arial"/>
              </a:rPr>
              <a:t>Splitting data in 70% training and 30% test dataset.</a:t>
            </a:r>
            <a:endParaRPr sz="5621">
              <a:solidFill>
                <a:srgbClr val="764E4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621">
                <a:solidFill>
                  <a:srgbClr val="764E4E"/>
                </a:solidFill>
                <a:latin typeface="Arial"/>
                <a:ea typeface="Arial"/>
                <a:cs typeface="Arial"/>
                <a:sym typeface="Arial"/>
              </a:rPr>
              <a:t>Step #3: </a:t>
            </a:r>
            <a:r>
              <a:rPr lang="en" sz="5621">
                <a:solidFill>
                  <a:srgbClr val="764E4E"/>
                </a:solidFill>
                <a:latin typeface="Arial"/>
                <a:ea typeface="Arial"/>
                <a:cs typeface="Arial"/>
                <a:sym typeface="Arial"/>
              </a:rPr>
              <a:t>Fit the regression model.</a:t>
            </a:r>
            <a:endParaRPr sz="5621">
              <a:solidFill>
                <a:srgbClr val="764E4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621">
                <a:solidFill>
                  <a:srgbClr val="764E4E"/>
                </a:solidFill>
                <a:latin typeface="Arial"/>
                <a:ea typeface="Arial"/>
                <a:cs typeface="Arial"/>
                <a:sym typeface="Arial"/>
              </a:rPr>
              <a:t>Step #4:</a:t>
            </a:r>
            <a:r>
              <a:rPr lang="en" sz="5621">
                <a:solidFill>
                  <a:srgbClr val="764E4E"/>
                </a:solidFill>
                <a:latin typeface="Arial"/>
                <a:ea typeface="Arial"/>
                <a:cs typeface="Arial"/>
                <a:sym typeface="Arial"/>
              </a:rPr>
              <a:t> Evaluate the model. </a:t>
            </a:r>
            <a:endParaRPr sz="5621">
              <a:solidFill>
                <a:srgbClr val="764E4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621">
                <a:solidFill>
                  <a:srgbClr val="764E4E"/>
                </a:solidFill>
                <a:latin typeface="Arial"/>
                <a:ea typeface="Arial"/>
                <a:cs typeface="Arial"/>
                <a:sym typeface="Arial"/>
              </a:rPr>
              <a:t>Step #5:</a:t>
            </a:r>
            <a:r>
              <a:rPr lang="en" sz="5621">
                <a:solidFill>
                  <a:srgbClr val="764E4E"/>
                </a:solidFill>
                <a:latin typeface="Arial"/>
                <a:ea typeface="Arial"/>
                <a:cs typeface="Arial"/>
                <a:sym typeface="Arial"/>
              </a:rPr>
              <a:t> Result of the model.</a:t>
            </a:r>
            <a:endParaRPr sz="5621">
              <a:solidFill>
                <a:srgbClr val="764E4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5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Results of our model</a:t>
            </a:r>
            <a:endParaRPr b="1"/>
          </a:p>
        </p:txBody>
      </p:sp>
      <p:sp>
        <p:nvSpPr>
          <p:cNvPr id="193" name="Google Shape;193;p23"/>
          <p:cNvSpPr txBox="1"/>
          <p:nvPr>
            <p:ph idx="1" type="subTitle"/>
          </p:nvPr>
        </p:nvSpPr>
        <p:spPr>
          <a:xfrm>
            <a:off x="819150" y="1550700"/>
            <a:ext cx="5859900" cy="3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b="1" lang="en" sz="1346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y = b</a:t>
            </a:r>
            <a:r>
              <a:rPr b="1" lang="en" sz="1113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lang="en" sz="1346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+ b</a:t>
            </a:r>
            <a:r>
              <a:rPr b="1" lang="en" sz="1113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lang="en" sz="1346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1" lang="en" sz="1113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lang="en" sz="1346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+ b</a:t>
            </a:r>
            <a:r>
              <a:rPr b="1" lang="en" sz="1113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lang="en" sz="1346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1" lang="en" sz="1113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lang="en" sz="1346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+ ... + b</a:t>
            </a:r>
            <a:r>
              <a:rPr b="1" lang="en" sz="1113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k</a:t>
            </a:r>
            <a:r>
              <a:rPr b="1" lang="en" sz="1346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1" lang="en" sz="1113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k</a:t>
            </a:r>
            <a:endParaRPr sz="1540"/>
          </a:p>
        </p:txBody>
      </p:sp>
      <p:sp>
        <p:nvSpPr>
          <p:cNvPr id="194" name="Google Shape;194;p23"/>
          <p:cNvSpPr txBox="1"/>
          <p:nvPr>
            <p:ph idx="2" type="body"/>
          </p:nvPr>
        </p:nvSpPr>
        <p:spPr>
          <a:xfrm>
            <a:off x="819150" y="2015350"/>
            <a:ext cx="7563900" cy="27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/>
              <a:t>Departure_Delay = - 192.52 + 0.19*pressure + 0.02*humidity + 0.24*wind + 0.20*temperature</a:t>
            </a:r>
            <a:endParaRPr b="1" sz="13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50"/>
              <a:t>Most significant variables are: wind and temperature. </a:t>
            </a:r>
            <a:endParaRPr sz="13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50"/>
              <a:t>Departure_Delay(prediction) =</a:t>
            </a:r>
            <a:r>
              <a:rPr lang="en" sz="1350"/>
              <a:t> -192.52 + 0.19*985 + 0.02*34 + 0.24*6 + 0.20*70 = </a:t>
            </a:r>
            <a:r>
              <a:rPr b="1" lang="en" sz="1350"/>
              <a:t>10.74 min delay</a:t>
            </a:r>
            <a:endParaRPr b="1" sz="13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50"/>
          </a:p>
        </p:txBody>
      </p:sp>
      <p:pic>
        <p:nvPicPr>
          <p:cNvPr id="195" name="Google Shape;19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3276500"/>
            <a:ext cx="6886575" cy="153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reen Botanical">
  <a:themeElements>
    <a:clrScheme name="Yellow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